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3"/>
  </p:notesMasterIdLst>
  <p:sldIdLst>
    <p:sldId id="714" r:id="rId2"/>
    <p:sldId id="715" r:id="rId3"/>
    <p:sldId id="716" r:id="rId4"/>
    <p:sldId id="717" r:id="rId5"/>
    <p:sldId id="729" r:id="rId6"/>
    <p:sldId id="718" r:id="rId7"/>
    <p:sldId id="730" r:id="rId8"/>
    <p:sldId id="720" r:id="rId9"/>
    <p:sldId id="719" r:id="rId10"/>
    <p:sldId id="731" r:id="rId11"/>
    <p:sldId id="72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u xuanhang" initials="w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88D"/>
    <a:srgbClr val="A5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939" autoAdjust="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385D0-5ECB-4D98-981F-325FC71A8CAF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53-16B5-4138-A915-5A5DB0E694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FB753-16B5-4138-A915-5A5DB0E694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01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6C304-70A3-4737-808E-DD8D732AD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69ED70A-5BC8-40AD-9972-CB30DB131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327CC-D9B6-48DD-B3AF-F69C8511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53D1B-B9B6-45B2-8B89-AD3C0DC6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CC27A-D991-4182-9C4D-80B0EB4E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A81FE-E370-422A-9EFD-DADC8707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9D96C0-7775-4D25-A1D0-00D07805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E01A3C-2E98-4222-8DBD-1AA6B4BE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86A980-010F-4BF7-82BA-0A75E890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ADE03-5F84-46C4-800B-F78C88D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3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30BAAD-8C42-49E4-9C3D-956B6EBAB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2943E01-088F-4E0B-BD90-629AA948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9A34B-5A4F-4C2C-BC1B-82B4AF55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B7C240-397E-45F3-8898-4DAA0B74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6D53A1-503E-4006-AE0B-538B855B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0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32E95C-8179-4A5D-8C7F-6E97BC82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15DA09-375A-4792-A083-E1C32D5E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64AD8F-6937-4B59-802A-D97A87E7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84625-F666-4379-A0C3-411E7289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CD934-49A1-4252-A5A6-5BACC3CF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EDCE52-D748-43FD-8B35-440077B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93FB2E-6E59-458E-BA68-B34F9BA7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03B19-6B84-4535-BA69-7B20D46D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8C9CFB-DA3C-4053-ADF0-EF3B83F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04597-4DE5-452E-97FB-BF04A195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0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D4CE1-66F5-4CD0-9554-F981EC22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EB1F19-F3F6-4747-AB1E-7CFA34FBF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E18FDC-5C04-4252-AA21-3D7D1CAA3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0F00F-0169-4495-B8D6-49434589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5BBBE-94AC-4CC4-B7A4-832A92A2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FEAA4F-C1FB-4470-9C5D-5D66F7E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41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4D8F0D-29A0-48A2-893D-CB7B742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762F14-F613-4CA2-B4EA-D7173A042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E820B98-5764-46D6-B4EB-16F358943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BEBCBF-8BC7-4CF1-B31D-D5002A8E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6CABE2-5365-4629-9CDE-8CA1281F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182C535-ABAF-47C7-882F-E61E4C3E6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57BF4-7C4F-42EF-A801-B1050C1C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821835-C097-4F58-B3FA-A06AB489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62114-F0C1-429B-A02E-D41A9E520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948932-15F3-4F20-BC3D-B7E6896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091DE7-D96A-4891-9346-6AE84300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0B436-137B-4BD8-B224-E719E9F77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1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1838D36-4F18-4310-BB29-EE346E7D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1498800-1875-4779-B05C-DC891999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124376-8849-411E-81BD-6BD96201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1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CFAFE-2A48-49F6-9A82-FE3EC839A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AAC867-9B85-42F2-AE72-8117C3AA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1BCF7-9B73-4EB6-ADD4-8503E5CE2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98EF58-65E3-457F-8CA0-946B51CA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2AF08-4B18-4BDB-9A59-944A6885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C5BB54-8E5D-4DF6-BCED-25D0C7F7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19E39-F160-4969-8A4B-A3E04354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A2E81D-DC0D-4959-9C1C-9BEC7F3BF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857EAB-FD84-4E9F-8356-8EB0F99CF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AD49A3-D50F-46ED-B108-28DE8A56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9D36A4-836F-42FD-9AC4-E24081EF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4C8AE1-408C-4EBE-B579-93B8430F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28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309177" y="2644170"/>
            <a:ext cx="757364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艺术之星项目梦想计划书模板</a:t>
            </a:r>
          </a:p>
          <a:p>
            <a:pPr algn="ctr"/>
            <a:endParaRPr lang="en-US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CG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类</a:t>
            </a:r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up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主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426" y="1635630"/>
            <a:ext cx="333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4427" y="2505670"/>
            <a:ext cx="323189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请对您希望获得的资源进行细化展示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让我们了解您认为完成梦想每个阶段具体需要的花费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请根据各阶段目标，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分阶段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对您的扶持资源需求进行划分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78F93FE-8A12-4C77-AA50-EE14355180AB}"/>
              </a:ext>
            </a:extLst>
          </p:cNvPr>
          <p:cNvSpPr/>
          <p:nvPr/>
        </p:nvSpPr>
        <p:spPr>
          <a:xfrm>
            <a:off x="4194313" y="615110"/>
            <a:ext cx="7851913" cy="58652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0F2782-0C3B-4055-910E-7E2DB1A0FE6B}"/>
              </a:ext>
            </a:extLst>
          </p:cNvPr>
          <p:cNvSpPr txBox="1"/>
          <p:nvPr/>
        </p:nvSpPr>
        <p:spPr>
          <a:xfrm>
            <a:off x="4462669" y="691642"/>
            <a:ext cx="2965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扶持资源细目表模板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5F2E224D-EDF9-4F3C-AA4E-55B5C4AC0A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023430"/>
              </p:ext>
            </p:extLst>
          </p:nvPr>
        </p:nvGraphicFramePr>
        <p:xfrm>
          <a:off x="4361211" y="1318386"/>
          <a:ext cx="7518116" cy="4976601"/>
        </p:xfrm>
        <a:graphic>
          <a:graphicData uri="http://schemas.openxmlformats.org/drawingml/2006/table">
            <a:tbl>
              <a:tblPr/>
              <a:tblGrid>
                <a:gridCol w="1953104">
                  <a:extLst>
                    <a:ext uri="{9D8B030D-6E8A-4147-A177-3AD203B41FA5}">
                      <a16:colId xmlns:a16="http://schemas.microsoft.com/office/drawing/2014/main" val="1404522679"/>
                    </a:ext>
                  </a:extLst>
                </a:gridCol>
                <a:gridCol w="1391253">
                  <a:extLst>
                    <a:ext uri="{9D8B030D-6E8A-4147-A177-3AD203B41FA5}">
                      <a16:colId xmlns:a16="http://schemas.microsoft.com/office/drawing/2014/main" val="886070438"/>
                    </a:ext>
                  </a:extLst>
                </a:gridCol>
                <a:gridCol w="1391253">
                  <a:extLst>
                    <a:ext uri="{9D8B030D-6E8A-4147-A177-3AD203B41FA5}">
                      <a16:colId xmlns:a16="http://schemas.microsoft.com/office/drawing/2014/main" val="509761119"/>
                    </a:ext>
                  </a:extLst>
                </a:gridCol>
                <a:gridCol w="1391253">
                  <a:extLst>
                    <a:ext uri="{9D8B030D-6E8A-4147-A177-3AD203B41FA5}">
                      <a16:colId xmlns:a16="http://schemas.microsoft.com/office/drawing/2014/main" val="1745001892"/>
                    </a:ext>
                  </a:extLst>
                </a:gridCol>
                <a:gridCol w="1391253">
                  <a:extLst>
                    <a:ext uri="{9D8B030D-6E8A-4147-A177-3AD203B41FA5}">
                      <a16:colId xmlns:a16="http://schemas.microsoft.com/office/drawing/2014/main" val="434192251"/>
                    </a:ext>
                  </a:extLst>
                </a:gridCol>
              </a:tblGrid>
              <a:tr h="332847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类目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详细说明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折算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总结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273090"/>
                  </a:ext>
                </a:extLst>
              </a:tr>
              <a:tr h="332847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第一阶段目标</a:t>
                      </a:r>
                      <a:b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100K</a:t>
                      </a:r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粉丝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流量购买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4762309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工作器材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13284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技能培训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5578278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杂项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732886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  <a:endParaRPr lang="zh-CN" alt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8773155"/>
                  </a:ext>
                </a:extLst>
              </a:tr>
              <a:tr h="33284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71179" marR="171179" marT="85589" marB="85589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625549"/>
                  </a:ext>
                </a:extLst>
              </a:tr>
              <a:tr h="33284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第二阶段目标</a:t>
                      </a:r>
                      <a:b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200K</a:t>
                      </a:r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粉丝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社媒运营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931218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日常开销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446778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团队扩招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708759"/>
                  </a:ext>
                </a:extLst>
              </a:tr>
              <a:tr h="33284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  <a:endParaRPr lang="zh-CN" altLang="en-US" sz="2100" b="1" i="0" u="none" strike="noStrike" dirty="0">
                        <a:solidFill>
                          <a:srgbClr val="000000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</a:endParaRP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362759"/>
                  </a:ext>
                </a:extLst>
              </a:tr>
              <a:tr h="33284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71179" marR="171179" marT="85589" marB="85589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4795266"/>
                  </a:ext>
                </a:extLst>
              </a:tr>
              <a:tr h="665695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第三阶段</a:t>
                      </a:r>
                      <a:br>
                        <a:rPr lang="zh-CN" altLang="en-US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1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1887" marR="11887" marT="1188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17258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94464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000" b="1" dirty="0">
                <a:solidFill>
                  <a:srgbClr val="00388D"/>
                </a:solidFill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计划书大纲总结：</a:t>
            </a:r>
            <a:endParaRPr lang="en-US" sz="6000" b="1" dirty="0">
              <a:solidFill>
                <a:srgbClr val="00388D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5651" y="1941922"/>
            <a:ext cx="5109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、我是谁？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自我介绍</a:t>
            </a:r>
            <a:r>
              <a:rPr lang="en-US" altLang="zh-CN" dirty="0"/>
              <a:t>/</a:t>
            </a:r>
            <a:r>
              <a:rPr lang="zh-CN" altLang="en-US" dirty="0"/>
              <a:t>作品展示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、我的优势是什么？</a:t>
            </a:r>
          </a:p>
          <a:p>
            <a:r>
              <a:rPr lang="zh-CN" altLang="en-US" dirty="0"/>
              <a:t>       特色说明</a:t>
            </a:r>
            <a:endParaRPr lang="en-US" altLang="zh-CN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、我的梦想是什么？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梦想说明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507023" y="1941922"/>
            <a:ext cx="510932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、我的梦想有哪些价值？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深度剖析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5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、我会如何做？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>
                <a:sym typeface="+mn-ea"/>
              </a:rPr>
              <a:t>       规划安排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阶段意识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、我想得到什么</a:t>
            </a:r>
            <a:r>
              <a:rPr lang="zh-CN" altLang="en-US" b="1" dirty="0">
                <a:sym typeface="+mn-ea"/>
              </a:rPr>
              <a:t>？</a:t>
            </a:r>
            <a:endParaRPr lang="en-US" altLang="zh-CN" b="1" dirty="0"/>
          </a:p>
          <a:p>
            <a:r>
              <a:rPr lang="zh-CN" altLang="en-US" dirty="0">
                <a:sym typeface="+mn-ea"/>
              </a:rPr>
              <a:t>       展示需求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阶段扶持资源需求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32710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申请前须知：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49" y="899806"/>
            <a:ext cx="998237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欢迎来到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2021-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艺术之星项目！对于您的参与，我们倍感荣幸。在正式制作梦想计划书之前，请先阅读以下要点，确认无误之后，再进行下一步的工作。如果您对这些要点存在任何疑问，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请通过项目网站中联系方式联系我们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1. 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您需要是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行业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内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的社媒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UP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主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博主，同时拥有一定基数的社媒粉丝（</a:t>
            </a:r>
            <a:r>
              <a:rPr lang="en-US" altLang="zh-CN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&gt;10k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 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indent="-342900">
              <a:buAutoNum type="arabicPeriod"/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您需要拥有合法的国家公民身份；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3.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在获得扶持资源之后，请不要在公开场合及社交平台对扶持品牌或产品传播负面影响；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4.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您需要用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中文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进行申请，并能够用中文和评审委员进行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交流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5.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本模板只作为指南为申请者提供大纲参考作用，申请者可以按照本模板的大纲设计具有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风格</a:t>
            </a:r>
            <a:endParaRPr lang="en-US" altLang="zh-CN" sz="1800" b="1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的梦想计划书，有趣且具有特色的梦想计划书将会增加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的概率；</a:t>
            </a:r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6.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请注意，您的正式的梦想计划书应当以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PDF/PPTX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格式文件递交，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同时大小控制在</a:t>
            </a:r>
            <a:r>
              <a:rPr lang="en-US" altLang="zh-CN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10MB </a:t>
            </a:r>
          </a:p>
          <a:p>
            <a:r>
              <a:rPr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以内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，否则我们将不予考虑；</a:t>
            </a:r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7.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您需保证所提供的所有信息资料为真实的，否则将承担相应的法律责任。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604221" y="899384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制作建议：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4221" y="1613118"/>
            <a:ext cx="1098355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以下是在制作梦想计划书的过程中，我们想给予您的几点建议，希望能够有所助益：</a:t>
            </a: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作品应当具有原创性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任何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抄袭与剽窃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一经发现，我们会直接取消您的申请资格</a:t>
            </a:r>
            <a:r>
              <a:rPr lang="zh-CN" altLang="en-US" sz="2000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设定合适的目标。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作为本次申请的核心，我们希望您能够仔细思考自己的“梦想”，包括可行性和意义；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您的梦想越具体，我们越能够更好地进行扶持。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控制整个计划书的</a:t>
            </a:r>
            <a:r>
              <a:rPr lang="zh-CN" altLang="en-US" sz="20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篇幅</a:t>
            </a: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长篇大论可能会导致我们忽略重点，而精炼且重点突出的申请则会更好地抓住评委的眼球。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通俗易懂。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您可以使用专业领域词汇或者术语来进行描述，但是请确保非专业领域的人士能够读懂，这将有利于您的申请。</a:t>
            </a:r>
            <a:endParaRPr lang="en-US" altLang="zh-CN" sz="2000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88908467-0B36-45B2-9C43-1F350F1C9F72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我是谁？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F463752-D881-494B-B094-432C428AE4D8}"/>
              </a:ext>
            </a:extLst>
          </p:cNvPr>
          <p:cNvSpPr txBox="1"/>
          <p:nvPr/>
        </p:nvSpPr>
        <p:spPr>
          <a:xfrm>
            <a:off x="2009788" y="2058741"/>
            <a:ext cx="81724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请用一段内容展示自己，形式不限，可包含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名字、年龄、城市、个人性格；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社媒账号与内容展示；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社交媒体的粉丝画像；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领域相关获奖或者荣誉证书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C921278-BEF8-4A7C-8252-03ECA8649F3A}"/>
              </a:ext>
            </a:extLst>
          </p:cNvPr>
          <p:cNvSpPr/>
          <p:nvPr/>
        </p:nvSpPr>
        <p:spPr>
          <a:xfrm>
            <a:off x="5162744" y="4038711"/>
            <a:ext cx="1866508" cy="1866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29E21B6-B814-479C-BE04-58BB7B2F682B}"/>
              </a:ext>
            </a:extLst>
          </p:cNvPr>
          <p:cNvSpPr txBox="1"/>
          <p:nvPr/>
        </p:nvSpPr>
        <p:spPr>
          <a:xfrm>
            <a:off x="5393699" y="4563958"/>
            <a:ext cx="140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此处可放置您的照片或社媒头像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99FA800C-63FC-43E8-ACB6-282B43A2D509}"/>
              </a:ext>
            </a:extLst>
          </p:cNvPr>
          <p:cNvSpPr txBox="1"/>
          <p:nvPr/>
        </p:nvSpPr>
        <p:spPr>
          <a:xfrm>
            <a:off x="2009787" y="1769268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我的优势是什么？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AB20CCE-9D35-4E46-B62D-EA33067782A3}"/>
              </a:ext>
            </a:extLst>
          </p:cNvPr>
          <p:cNvSpPr txBox="1"/>
          <p:nvPr/>
        </p:nvSpPr>
        <p:spPr>
          <a:xfrm>
            <a:off x="2009788" y="3069319"/>
            <a:ext cx="81724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请向我们展示您认为自己具有优势的地方，它可以是：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独特的艺术风格的作品；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涨粉迅速的社交账号；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具有社会价值的项目；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良好的表达能力；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805F4B55-E4A0-4ADE-B313-B3134236F828}"/>
              </a:ext>
            </a:extLst>
          </p:cNvPr>
          <p:cNvSpPr txBox="1"/>
          <p:nvPr/>
        </p:nvSpPr>
        <p:spPr>
          <a:xfrm>
            <a:off x="2009787" y="15704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B3872B6-3E7A-4BFA-B776-6AE63AB3AF5A}"/>
              </a:ext>
            </a:extLst>
          </p:cNvPr>
          <p:cNvSpPr txBox="1"/>
          <p:nvPr/>
        </p:nvSpPr>
        <p:spPr>
          <a:xfrm>
            <a:off x="2009788" y="2440526"/>
            <a:ext cx="817242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请向我们展示您为自己设定的梦想，它可以是：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学成一个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技能、完成一套课程的学习；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赢得某个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领域内的比赛奖项；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社媒账号的粉丝达到一定量级；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完成一个由您主导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参与的项目；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梦想计划越具体，越有利于整个项目的申请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8" y="1094432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我的梦想有哪些价值？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41755" y="2011607"/>
            <a:ext cx="870848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关于您的艺术梦想，请作为本计划书的重点内容向我们进行展示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以下为一些我们认为可能会给您启迪的要点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我为什么会有这个梦想？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它对于我来说意义是什么？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同时，您的梦想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项目是否具有一定的社会价值？例如：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对于社会公众有哪些贡献？</a:t>
            </a:r>
            <a:endParaRPr lang="en-US" altLang="zh-CN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表达社会哪些群体的价值观？</a:t>
            </a:r>
            <a:endParaRPr lang="en-US" altLang="zh-CN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我会怎么做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88" y="2690336"/>
            <a:ext cx="8172423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在得到需要的扶持之后，您会如何实现自己的梦想？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您可以通过时间线的方式进行规划，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也可以用自己的风格说明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当您实现了既定的目标之后，您是否有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下一个阶段的目标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我们希望看到您能够拥有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清晰的阶段意识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并进行展示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我想得到什么？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0034" y="2699763"/>
            <a:ext cx="8651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基于您设定的梦想，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您想通过本项目获得哪方面的扶持？（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设备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课程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流量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资金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请进行具体说明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990</Words>
  <Application>Microsoft Office PowerPoint</Application>
  <PresentationFormat>宽屏</PresentationFormat>
  <Paragraphs>154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等线</vt:lpstr>
      <vt:lpstr>等线 Light</vt:lpstr>
      <vt:lpstr>微软雅黑</vt:lpstr>
      <vt:lpstr>Arial</vt:lpstr>
      <vt:lpstr>Bahnschrift SemiCondensed</vt:lpstr>
      <vt:lpstr>Calibri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xuanhang</dc:creator>
  <cp:lastModifiedBy>wu xuanhang</cp:lastModifiedBy>
  <cp:revision>106</cp:revision>
  <dcterms:created xsi:type="dcterms:W3CDTF">2021-01-11T07:35:00Z</dcterms:created>
  <dcterms:modified xsi:type="dcterms:W3CDTF">2021-04-08T06:52:50Z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